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296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atin typeface="+mj-lt"/>
                <a:ea typeface="+mj-ea"/>
                <a:cs typeface="+mj-cs"/>
              </a:rPr>
              <a:t>Фаховий коледж бізнесу та аналітики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atin typeface="+mj-lt"/>
                <a:ea typeface="+mj-ea"/>
                <a:cs typeface="+mj-cs"/>
              </a:rPr>
              <a:t>Національної академії статистики, обліку та аудиту  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Anna\Desktop\ФОТО_Спеціальності\071\Облі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44522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267744" y="2996953"/>
            <a:ext cx="6876256" cy="3861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Спеціальність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07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“</a:t>
            </a:r>
            <a:r>
              <a:rPr lang="uk-UA" sz="4400" b="1" dirty="0" smtClean="0">
                <a:latin typeface="+mj-lt"/>
                <a:ea typeface="+mj-ea"/>
                <a:cs typeface="+mj-cs"/>
              </a:rPr>
              <a:t>Облік і оподаткування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”, </a:t>
            </a:r>
            <a:b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Освітньо-професійна програма </a:t>
            </a: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“Облік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і оподаткування</a:t>
            </a:r>
            <a:r>
              <a:rPr kumimoji="0" lang="uk-UA" sz="4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 </a:t>
            </a:r>
            <a:r>
              <a:rPr kumimoji="0" lang="uk-UA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бізнесі</a:t>
            </a: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uk-UA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821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Підготовку фахівців здійснює циклова комісія з фінансів, обліку і оподаткування</a:t>
            </a:r>
            <a:endParaRPr lang="uk-UA" b="1" dirty="0"/>
          </a:p>
        </p:txBody>
      </p:sp>
      <p:pic>
        <p:nvPicPr>
          <p:cNvPr id="2050" name="Picture 2" descr="C:\Users\Anna\Desktop\ФОТО_Спеціальності\unnam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683568" y="2276872"/>
            <a:ext cx="7776864" cy="45811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Робота циклової комісії спрямована  та отримання студентами цілісних </a:t>
            </a:r>
            <a:r>
              <a:rPr lang="uk-UA" sz="2800" b="1" dirty="0" err="1" smtClean="0"/>
              <a:t>компетенцій</a:t>
            </a:r>
            <a:r>
              <a:rPr lang="uk-UA" sz="2800" b="1" dirty="0" smtClean="0"/>
              <a:t>, які поєднують глибокі знання в галузі бухгалтерського обліку, аналізу господарської діяльності, оподаткування, контролю, податкового консалтингу та ІТ технологій  </a:t>
            </a:r>
            <a:endParaRPr lang="uk-U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200" b="1" dirty="0" smtClean="0"/>
              <a:t>Навчальні дисципліни професійної підготовки ОПП </a:t>
            </a:r>
            <a:r>
              <a:rPr lang="uk-UA" sz="3200" b="1" dirty="0" err="1" smtClean="0"/>
              <a:t>“Облік</a:t>
            </a:r>
            <a:r>
              <a:rPr lang="uk-UA" sz="3200" b="1" dirty="0" smtClean="0"/>
              <a:t> і оподаткування у </a:t>
            </a:r>
            <a:r>
              <a:rPr lang="uk-UA" sz="3200" b="1" dirty="0" err="1" smtClean="0"/>
              <a:t>бізнесі”</a:t>
            </a:r>
            <a:endParaRPr lang="uk-UA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3059832" y="2924944"/>
            <a:ext cx="309634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Бухгалтерський облік  </a:t>
            </a:r>
            <a:endParaRPr lang="uk-UA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0" y="4293096"/>
            <a:ext cx="183569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Податкова система </a:t>
            </a:r>
            <a:endParaRPr lang="uk-UA" b="1" dirty="0"/>
          </a:p>
        </p:txBody>
      </p:sp>
      <p:sp>
        <p:nvSpPr>
          <p:cNvPr id="10" name="Овал 9"/>
          <p:cNvSpPr/>
          <p:nvPr/>
        </p:nvSpPr>
        <p:spPr>
          <a:xfrm>
            <a:off x="3275856" y="4941168"/>
            <a:ext cx="2376264" cy="9361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Контроль і ревізія </a:t>
            </a:r>
            <a:endParaRPr lang="uk-UA" b="1" dirty="0"/>
          </a:p>
        </p:txBody>
      </p:sp>
      <p:sp>
        <p:nvSpPr>
          <p:cNvPr id="11" name="Овал 10"/>
          <p:cNvSpPr/>
          <p:nvPr/>
        </p:nvSpPr>
        <p:spPr>
          <a:xfrm>
            <a:off x="6012160" y="4797152"/>
            <a:ext cx="3312368" cy="10081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Бухгалтерський облік і звітність у комерційних банках </a:t>
            </a:r>
            <a:endParaRPr lang="uk-UA" b="1" dirty="0"/>
          </a:p>
        </p:txBody>
      </p:sp>
      <p:sp>
        <p:nvSpPr>
          <p:cNvPr id="13" name="Овал 12"/>
          <p:cNvSpPr/>
          <p:nvPr/>
        </p:nvSpPr>
        <p:spPr>
          <a:xfrm>
            <a:off x="6516216" y="1628800"/>
            <a:ext cx="262778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Економіка підприємства </a:t>
            </a:r>
            <a:endParaRPr lang="uk-UA" b="1" dirty="0"/>
          </a:p>
        </p:txBody>
      </p:sp>
      <p:sp>
        <p:nvSpPr>
          <p:cNvPr id="14" name="Овал 13"/>
          <p:cNvSpPr/>
          <p:nvPr/>
        </p:nvSpPr>
        <p:spPr>
          <a:xfrm>
            <a:off x="3275856" y="1556792"/>
            <a:ext cx="2736304" cy="9361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Фінансовий облік </a:t>
            </a:r>
            <a:endParaRPr lang="uk-UA" b="1" dirty="0"/>
          </a:p>
        </p:txBody>
      </p:sp>
      <p:sp>
        <p:nvSpPr>
          <p:cNvPr id="15" name="Овал 14"/>
          <p:cNvSpPr/>
          <p:nvPr/>
        </p:nvSpPr>
        <p:spPr>
          <a:xfrm>
            <a:off x="467544" y="1844824"/>
            <a:ext cx="2448272" cy="93610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Фінанси підприємств </a:t>
            </a:r>
            <a:endParaRPr lang="uk-UA" b="1" dirty="0"/>
          </a:p>
        </p:txBody>
      </p:sp>
      <p:sp>
        <p:nvSpPr>
          <p:cNvPr id="16" name="Овал 15"/>
          <p:cNvSpPr/>
          <p:nvPr/>
        </p:nvSpPr>
        <p:spPr>
          <a:xfrm>
            <a:off x="7092280" y="2996952"/>
            <a:ext cx="2051720" cy="7200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Фінанси </a:t>
            </a:r>
            <a:endParaRPr lang="uk-UA" b="1" dirty="0"/>
          </a:p>
        </p:txBody>
      </p:sp>
      <p:sp>
        <p:nvSpPr>
          <p:cNvPr id="17" name="Овал 16"/>
          <p:cNvSpPr/>
          <p:nvPr/>
        </p:nvSpPr>
        <p:spPr>
          <a:xfrm>
            <a:off x="0" y="3140968"/>
            <a:ext cx="2411760" cy="10081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ІТ технології в </a:t>
            </a:r>
            <a:r>
              <a:rPr lang="uk-UA" b="1" dirty="0" err="1" smtClean="0"/>
              <a:t>в</a:t>
            </a:r>
            <a:r>
              <a:rPr lang="uk-UA" b="1" dirty="0" smtClean="0"/>
              <a:t> обліку і оподаткуванні </a:t>
            </a:r>
            <a:endParaRPr lang="uk-UA" b="1" dirty="0"/>
          </a:p>
        </p:txBody>
      </p:sp>
      <p:cxnSp>
        <p:nvCxnSpPr>
          <p:cNvPr id="23" name="Прямая со стрелкой 22"/>
          <p:cNvCxnSpPr>
            <a:endCxn id="17" idx="6"/>
          </p:cNvCxnSpPr>
          <p:nvPr/>
        </p:nvCxnSpPr>
        <p:spPr>
          <a:xfrm flipH="1">
            <a:off x="2411760" y="364502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691680" y="3861048"/>
            <a:ext cx="194421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652120" y="4149080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4499992" y="4149080"/>
            <a:ext cx="7200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868144" y="2564904"/>
            <a:ext cx="151216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4" idx="4"/>
          </p:cNvCxnSpPr>
          <p:nvPr/>
        </p:nvCxnSpPr>
        <p:spPr>
          <a:xfrm flipV="1">
            <a:off x="4572000" y="2492896"/>
            <a:ext cx="720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2411760" y="2708920"/>
            <a:ext cx="144016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7020272" y="3933056"/>
            <a:ext cx="2123728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Гроші і кредит</a:t>
            </a:r>
            <a:endParaRPr lang="uk-UA" b="1" dirty="0"/>
          </a:p>
        </p:txBody>
      </p:sp>
      <p:cxnSp>
        <p:nvCxnSpPr>
          <p:cNvPr id="32" name="Прямая со стрелкой 31"/>
          <p:cNvCxnSpPr>
            <a:stCxn id="5" idx="6"/>
            <a:endCxn id="16" idx="2"/>
          </p:cNvCxnSpPr>
          <p:nvPr/>
        </p:nvCxnSpPr>
        <p:spPr>
          <a:xfrm flipV="1">
            <a:off x="6156176" y="3356992"/>
            <a:ext cx="93610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683568" y="5661248"/>
            <a:ext cx="2952328" cy="93610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Економічний аналіз </a:t>
            </a:r>
            <a:endParaRPr lang="uk-UA" b="1" dirty="0"/>
          </a:p>
        </p:txBody>
      </p:sp>
      <p:cxnSp>
        <p:nvCxnSpPr>
          <p:cNvPr id="45" name="Прямая со стрелкой 44"/>
          <p:cNvCxnSpPr>
            <a:endCxn id="42" idx="0"/>
          </p:cNvCxnSpPr>
          <p:nvPr/>
        </p:nvCxnSpPr>
        <p:spPr>
          <a:xfrm flipH="1">
            <a:off x="2159732" y="4221088"/>
            <a:ext cx="169218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40364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dirty="0" smtClean="0"/>
              <a:t>Фаховий молодший бакалавр за</a:t>
            </a:r>
            <a:r>
              <a:rPr lang="uk-UA" sz="3200" b="1" dirty="0" smtClean="0"/>
              <a:t> ОПП </a:t>
            </a:r>
            <a:r>
              <a:rPr lang="uk-UA" sz="3200" b="1" dirty="0" err="1" smtClean="0"/>
              <a:t>“Облік</a:t>
            </a:r>
            <a:r>
              <a:rPr lang="uk-UA" sz="3200" b="1" dirty="0" smtClean="0"/>
              <a:t> і оподаткування у </a:t>
            </a:r>
            <a:r>
              <a:rPr lang="uk-UA" sz="3200" b="1" dirty="0" err="1" smtClean="0"/>
              <a:t>бізнесі</a:t>
            </a:r>
            <a:r>
              <a:rPr lang="uk-UA" sz="3200" dirty="0" err="1" smtClean="0"/>
              <a:t>”</a:t>
            </a:r>
            <a:r>
              <a:rPr lang="uk-UA" sz="3200" dirty="0" smtClean="0"/>
              <a:t> повинен вміти:  </a:t>
            </a:r>
            <a:endParaRPr lang="uk-UA" sz="3200" dirty="0"/>
          </a:p>
        </p:txBody>
      </p:sp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1907704" y="1600201"/>
            <a:ext cx="6912768" cy="67667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роботи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ділянках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обчислювальної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07704" y="2348880"/>
            <a:ext cx="6912768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реєстри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синтетичного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аналітичного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товарно-матеріальних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контроль за їх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збереженням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kumimoji="0" lang="uk-UA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907704" y="3356992"/>
            <a:ext cx="6912768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перевіряти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систематизувати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первинні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kumimoji="0" lang="uk-UA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907704" y="4149080"/>
            <a:ext cx="6912768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нарахування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утримання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kumimoji="0" lang="uk-UA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907704" y="4869160"/>
            <a:ext cx="6912768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ревізії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господарсько-фінансової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виявляти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резерви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kumimoji="0" lang="uk-UA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907704" y="5517232"/>
            <a:ext cx="6912768" cy="360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виконання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фінансово-розрахункової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kumimoji="0" lang="uk-UA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nna\Desktop\ФОТО_Спеціальності\071\93582280_w0_h0_ves_uchet_buh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1512168" cy="720080"/>
          </a:xfrm>
          <a:prstGeom prst="rect">
            <a:avLst/>
          </a:prstGeom>
          <a:noFill/>
        </p:spPr>
      </p:pic>
      <p:pic>
        <p:nvPicPr>
          <p:cNvPr id="4099" name="Picture 3" descr="C:\Users\Anna\Desktop\ФОТО_Спеціальності\071\bok-pro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1368152" cy="792088"/>
          </a:xfrm>
          <a:prstGeom prst="rect">
            <a:avLst/>
          </a:prstGeom>
          <a:noFill/>
        </p:spPr>
      </p:pic>
      <p:pic>
        <p:nvPicPr>
          <p:cNvPr id="4100" name="Picture 4" descr="C:\Users\Anna\Desktop\ФОТО_Спеціальності\071\Без наз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1368152" cy="648072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907704" y="6021288"/>
            <a:ext cx="6912768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нарахування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сплати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оптимізації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uk-UA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Anna\Desktop\ФОТО_Спеціальності\071\Без названия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517232"/>
            <a:ext cx="1368152" cy="1152128"/>
          </a:xfrm>
          <a:prstGeom prst="rect">
            <a:avLst/>
          </a:prstGeom>
          <a:noFill/>
        </p:spPr>
      </p:pic>
      <p:pic>
        <p:nvPicPr>
          <p:cNvPr id="4102" name="Picture 6" descr="C:\Users\Anna\Desktop\ФОТО_Спеціальності\071\Без названия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149080"/>
            <a:ext cx="1368152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3960440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400" dirty="0" smtClean="0"/>
              <a:t>Помічник бухгалтера / бухгалтер  </a:t>
            </a:r>
            <a:endParaRPr lang="uk-UA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Здобуття за </a:t>
            </a:r>
            <a: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  <a:t>освітньою програмою</a:t>
            </a:r>
            <a:b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u="sng" dirty="0" err="1" smtClean="0">
                <a:latin typeface="Times New Roman" pitchFamily="18" charset="0"/>
                <a:cs typeface="Times New Roman" pitchFamily="18" charset="0"/>
              </a:rPr>
              <a:t>“Облік</a:t>
            </a:r>
            <a: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  <a:t> і оподаткування у </a:t>
            </a:r>
            <a:r>
              <a:rPr lang="uk-UA" sz="2800" b="1" i="1" u="sng" dirty="0" err="1" smtClean="0">
                <a:latin typeface="Times New Roman" pitchFamily="18" charset="0"/>
                <a:cs typeface="Times New Roman" pitchFamily="18" charset="0"/>
              </a:rPr>
              <a:t>бізнесі”</a:t>
            </a:r>
            <a: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надає можливість працювати на таких посадах: 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355976" y="1916832"/>
            <a:ext cx="432048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uk-UA" sz="2400" dirty="0" smtClean="0"/>
              <a:t>Касир 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564904"/>
            <a:ext cx="3960440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uk-UA" sz="2400" noProof="0" dirty="0" smtClean="0"/>
              <a:t>Податковий консультант 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355976" y="2564904"/>
            <a:ext cx="4320480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uk-UA" sz="2400" dirty="0" smtClean="0"/>
              <a:t>Помічник ревізора 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51520" y="3501008"/>
            <a:ext cx="396044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uk-UA" sz="2400" dirty="0" smtClean="0"/>
              <a:t>Економіст 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355976" y="3501008"/>
            <a:ext cx="432048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uk-UA" sz="2400" dirty="0" smtClean="0"/>
              <a:t>Фінансист 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79512" y="4221088"/>
            <a:ext cx="4104456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uk-UA" sz="2400" dirty="0" smtClean="0"/>
              <a:t>Помічник аудитора 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355976" y="4221088"/>
            <a:ext cx="4248472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uk-UA" sz="2400" dirty="0" smtClean="0"/>
              <a:t>Внутрішній аудитор 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251520" y="5157192"/>
            <a:ext cx="4104456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Бухгалтер-експерт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499992" y="5157192"/>
            <a:ext cx="4104456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Інспектор з інвентаризації 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251520" y="5805264"/>
            <a:ext cx="4104456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Аналітик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консолідованої звітності 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4499992" y="5805264"/>
            <a:ext cx="4104456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Фінансовий директор 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Наші </a:t>
            </a:r>
            <a:r>
              <a:rPr lang="uk-UA" dirty="0" err="1" smtClean="0"/>
              <a:t>стейкхолдери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3" name="Picture 2" descr="C:\Users\Anna\Desktop\ФОТО_Спеціальності\071\Без названия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028950" cy="1514475"/>
          </a:xfrm>
          <a:prstGeom prst="rect">
            <a:avLst/>
          </a:prstGeom>
          <a:noFill/>
        </p:spPr>
      </p:pic>
      <p:pic>
        <p:nvPicPr>
          <p:cNvPr id="4" name="Picture 3" descr="C:\Users\Anna\Desktop\ФОТО_Спеціальності\071\Без названия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556792"/>
            <a:ext cx="1905000" cy="1905000"/>
          </a:xfrm>
          <a:prstGeom prst="rect">
            <a:avLst/>
          </a:prstGeom>
          <a:noFill/>
        </p:spPr>
      </p:pic>
      <p:pic>
        <p:nvPicPr>
          <p:cNvPr id="5" name="Picture 4" descr="C:\Users\Anna\Desktop\ФОТО_Спеціальності\071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645024"/>
            <a:ext cx="2619375" cy="1743075"/>
          </a:xfrm>
          <a:prstGeom prst="rect">
            <a:avLst/>
          </a:prstGeom>
          <a:noFill/>
        </p:spPr>
      </p:pic>
      <p:pic>
        <p:nvPicPr>
          <p:cNvPr id="6" name="Picture 5" descr="C:\Users\Anna\Desktop\ФОТО_Спеціальності\071\Без названия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412776"/>
            <a:ext cx="2476500" cy="1847850"/>
          </a:xfrm>
          <a:prstGeom prst="rect">
            <a:avLst/>
          </a:prstGeom>
          <a:noFill/>
        </p:spPr>
      </p:pic>
      <p:pic>
        <p:nvPicPr>
          <p:cNvPr id="5126" name="Picture 6" descr="C:\Users\Anna\Desktop\ФОТО_Спеціальності\071\Без назван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573016"/>
            <a:ext cx="2533650" cy="1800225"/>
          </a:xfrm>
          <a:prstGeom prst="rect">
            <a:avLst/>
          </a:prstGeom>
          <a:noFill/>
        </p:spPr>
      </p:pic>
      <p:pic>
        <p:nvPicPr>
          <p:cNvPr id="5127" name="Picture 7" descr="C:\Users\Anna\Desktop\ФОТО_Спеціальності\071\Без названия (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996952"/>
            <a:ext cx="2143125" cy="2143125"/>
          </a:xfrm>
          <a:prstGeom prst="rect">
            <a:avLst/>
          </a:prstGeom>
          <a:noFill/>
        </p:spPr>
      </p:pic>
      <p:pic>
        <p:nvPicPr>
          <p:cNvPr id="5129" name="Picture 9" descr="C:\Users\Anna\Desktop\ФОТО_Спеціальності\071\Без названия (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257800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Наші випускники ОПП </a:t>
            </a:r>
            <a:r>
              <a:rPr lang="uk-UA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“Облік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оподаткування </a:t>
            </a:r>
            <a:b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бізнесі”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F:\Випуск для Алли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08720"/>
            <a:ext cx="4283968" cy="3312368"/>
          </a:xfrm>
          <a:prstGeom prst="rect">
            <a:avLst/>
          </a:prstGeom>
          <a:noFill/>
        </p:spPr>
      </p:pic>
      <p:pic>
        <p:nvPicPr>
          <p:cNvPr id="3076" name="Picture 4" descr="F:\Випуск для Алли\Випуск для Алли\IMG_20200713_130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08720"/>
            <a:ext cx="4987934" cy="3240360"/>
          </a:xfrm>
          <a:prstGeom prst="rect">
            <a:avLst/>
          </a:prstGeom>
          <a:noFill/>
        </p:spPr>
      </p:pic>
      <p:pic>
        <p:nvPicPr>
          <p:cNvPr id="3078" name="Picture 6" descr="F:\Випуск для Алли\999\Випуск\IMG_20200713_130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140968"/>
            <a:ext cx="6986377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215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 </vt:lpstr>
      <vt:lpstr>Підготовку фахівців здійснює циклова комісія з фінансів, обліку і оподаткування</vt:lpstr>
      <vt:lpstr>Навчальні дисципліни професійної підготовки ОПП “Облік і оподаткування у бізнесі”</vt:lpstr>
      <vt:lpstr>Фаховий молодший бакалавр за ОПП “Облік і оподаткування у бізнесі” повинен вміти:  </vt:lpstr>
      <vt:lpstr>Здобуття за освітньою програмою  “Облік і оподаткування у бізнесі” надає можливість працювати на таких посадах: </vt:lpstr>
      <vt:lpstr>Наші стейкхолдери </vt:lpstr>
      <vt:lpstr>Наші випускники ОПП “Облік і оподаткування  у бізнесі”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lavashik</dc:creator>
  <cp:lastModifiedBy>Zam_CBA</cp:lastModifiedBy>
  <cp:revision>60</cp:revision>
  <dcterms:created xsi:type="dcterms:W3CDTF">2021-03-13T10:56:47Z</dcterms:created>
  <dcterms:modified xsi:type="dcterms:W3CDTF">2024-10-07T11:42:29Z</dcterms:modified>
</cp:coreProperties>
</file>